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4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1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34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3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40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56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66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22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08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3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26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7219-DF30-4E2B-B93D-9154837AFD98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DCBB8-2CF2-4DD1-B918-C69C8AC7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42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microsoft.com/office/2007/relationships/hdphoto" Target="../media/hdphoto10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" y="404664"/>
            <a:ext cx="1708643" cy="16561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4"/>
          <p:cNvSpPr/>
          <p:nvPr/>
        </p:nvSpPr>
        <p:spPr>
          <a:xfrm>
            <a:off x="1529044" y="288231"/>
            <a:ext cx="67585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Prasad Institute of technology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" y="2231147"/>
            <a:ext cx="7089367" cy="472624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Rectangle 7"/>
          <p:cNvSpPr/>
          <p:nvPr/>
        </p:nvSpPr>
        <p:spPr>
          <a:xfrm>
            <a:off x="2237613" y="879103"/>
            <a:ext cx="53412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Department of Computer Science &amp; Eng.</a:t>
            </a:r>
            <a:endParaRPr lang="en-US" sz="2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9797" y="1340768"/>
            <a:ext cx="20168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smtClean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itchFamily="34" charset="0"/>
              </a:rPr>
              <a:t>Presents</a:t>
            </a:r>
            <a:endParaRPr lang="en-US" sz="2400" b="1" cap="all" spc="0" dirty="0">
              <a:ln/>
              <a:solidFill>
                <a:schemeClr val="accent6">
                  <a:lumMod val="75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0385" y="1810073"/>
            <a:ext cx="61557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 magical presentation on</a:t>
            </a:r>
            <a:endParaRPr 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1045" y="4365104"/>
            <a:ext cx="9147056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none" spc="0" dirty="0" smtClean="0">
                <a:ln w="1778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mprint MT Shadow" pitchFamily="82" charset="0"/>
              </a:rPr>
              <a:t>The</a:t>
            </a:r>
          </a:p>
          <a:p>
            <a:r>
              <a:rPr lang="en-US" sz="7200" b="1" dirty="0" smtClean="0">
                <a:ln w="1778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mprint MT Shadow" pitchFamily="82" charset="0"/>
              </a:rPr>
              <a:t>       </a:t>
            </a:r>
            <a:r>
              <a:rPr lang="en-US" sz="7200" b="1" baseline="30000" dirty="0" err="1" smtClean="0">
                <a:ln w="1778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mprint MT Shadow" pitchFamily="82" charset="0"/>
              </a:rPr>
              <a:t>th</a:t>
            </a:r>
            <a:r>
              <a:rPr lang="en-US" sz="7200" b="1" dirty="0" smtClean="0">
                <a:ln w="1778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mprint MT Shadow" pitchFamily="82" charset="0"/>
              </a:rPr>
              <a:t> </a:t>
            </a:r>
            <a:r>
              <a:rPr lang="en-US" sz="6600" b="1" dirty="0" smtClean="0">
                <a:ln w="1778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Imprint MT Shadow" pitchFamily="82" charset="0"/>
              </a:rPr>
              <a:t>Sense Technology</a:t>
            </a:r>
            <a:endParaRPr lang="en-US" sz="6600" b="1" cap="none" spc="0" dirty="0">
              <a:ln w="1778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Imprint MT Shadow" pitchFamily="8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4365104"/>
            <a:ext cx="2448272" cy="24482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19076" y="6167045"/>
            <a:ext cx="31454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rint MT Shadow" pitchFamily="82" charset="0"/>
              </a:rPr>
              <a:t>Presented By:- Vikash Kumar</a:t>
            </a: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rint MT Shadow" pitchFamily="82" charset="0"/>
              </a:rPr>
              <a:t>                 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rint MT Shadow" pitchFamily="82" charset="0"/>
              </a:rPr>
              <a:t>Ritik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rint MT Shadow" pitchFamily="82" charset="0"/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rint MT Shadow" pitchFamily="82" charset="0"/>
              </a:rPr>
              <a:t>Rai</a:t>
            </a:r>
            <a:endParaRPr lang="en-IN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43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28617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Make a call :-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81985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You can use the sixth sense to project a keypad onto your hand ,them use that virtual keypad to make a call.</a:t>
            </a:r>
          </a:p>
          <a:p>
            <a:pPr marL="285750" indent="-285750">
              <a:buFont typeface="Courier New" pitchFamily="49" charset="0"/>
              <a:buChar char="o"/>
            </a:pP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835314"/>
            <a:ext cx="334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 b="1" u="sng" dirty="0">
                <a:solidFill>
                  <a:schemeClr val="accent1">
                    <a:lumMod val="75000"/>
                  </a:schemeClr>
                </a:solidFill>
              </a:rPr>
              <a:t>Check the </a:t>
            </a:r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time:- 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489" y="3476034"/>
            <a:ext cx="454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Draw a circle on your wrist to get a virtual that give you the correct time </a:t>
            </a:r>
          </a:p>
          <a:p>
            <a:pPr marL="285750" indent="-285750">
              <a:buFont typeface="Courier New" pitchFamily="49" charset="0"/>
              <a:buChar char="o"/>
            </a:pP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9553" y="4399364"/>
            <a:ext cx="4608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 b="1" u="sng" dirty="0">
                <a:solidFill>
                  <a:schemeClr val="accent1">
                    <a:lumMod val="75000"/>
                  </a:schemeClr>
                </a:solidFill>
              </a:rPr>
              <a:t>Create multimedia reading experiences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489" y="5457998"/>
            <a:ext cx="471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Sixth sense  can be programmed to project  related videos onto  newspaper articles you are reading  </a:t>
            </a:r>
            <a:endParaRPr lang="en-IN" b="1" dirty="0"/>
          </a:p>
        </p:txBody>
      </p:sp>
      <p:sp>
        <p:nvSpPr>
          <p:cNvPr id="10" name="Rectangle 9"/>
          <p:cNvSpPr/>
          <p:nvPr/>
        </p:nvSpPr>
        <p:spPr>
          <a:xfrm>
            <a:off x="2806935" y="116632"/>
            <a:ext cx="35301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300" dirty="0" smtClean="0">
                <a:ln w="11430" cmpd="sng">
                  <a:noFill/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sz="4400" u="sng" cap="none" spc="300" dirty="0">
              <a:ln w="11430" cmpd="sng">
                <a:noFill/>
                <a:prstDash val="solid"/>
                <a:miter lim="800000"/>
              </a:ln>
              <a:solidFill>
                <a:schemeClr val="tx2">
                  <a:lumMod val="75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28617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Take pictures :-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819850"/>
            <a:ext cx="4752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If you fashion your index fingers and thumbs in to a square (“framing ” gesture), the system will snap a photo.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After taking the desired no. of photos, you can project them onto a surface and use gestures to “zoom in” or “zoom out” them.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356720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Drawing application :-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100879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b="1" dirty="0" smtClean="0"/>
              <a:t>The drawing application lets user draw on any surface by tracking the fingertip movements of user’s index finger.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41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2397" y="116632"/>
            <a:ext cx="58192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300" dirty="0" smtClean="0">
                <a:ln w="11430" cmpd="sng">
                  <a:noFill/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Future Enhancements</a:t>
            </a:r>
            <a:endParaRPr lang="en-US" sz="4400" u="sng" cap="none" spc="300" dirty="0">
              <a:ln w="11430" cmpd="sng">
                <a:noFill/>
                <a:prstDash val="solid"/>
                <a:miter lim="800000"/>
              </a:ln>
              <a:solidFill>
                <a:schemeClr val="tx2">
                  <a:lumMod val="75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412776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To get rid of </a:t>
            </a:r>
            <a:r>
              <a:rPr lang="en-IN" b="1" dirty="0" err="1"/>
              <a:t>color</a:t>
            </a:r>
            <a:r>
              <a:rPr lang="en-IN" b="1" dirty="0"/>
              <a:t> markers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To incorporate camera and projector inside mobile computing device.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To have 3D gesture tracking.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To make Sixth Sense works as fifth Sense for </a:t>
            </a:r>
            <a:r>
              <a:rPr lang="en-IN" b="1" dirty="0" err="1"/>
              <a:t>diabled</a:t>
            </a:r>
            <a:r>
              <a:rPr lang="en-IN" b="1" dirty="0"/>
              <a:t> person.</a:t>
            </a:r>
          </a:p>
        </p:txBody>
      </p:sp>
    </p:spTree>
    <p:extLst>
      <p:ext uri="{BB962C8B-B14F-4D97-AF65-F5344CB8AC3E}">
        <p14:creationId xmlns:p14="http://schemas.microsoft.com/office/powerpoint/2010/main" val="18568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for pp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32656" y="0"/>
            <a:ext cx="11521280" cy="68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766" r="92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836712"/>
            <a:ext cx="6960992" cy="5976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3728" y="-14610"/>
            <a:ext cx="48965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905"/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INTRODUCTION</a:t>
            </a:r>
            <a:endParaRPr lang="en-US" sz="5400" b="1" u="sng" cap="none" spc="0" dirty="0">
              <a:ln w="1905"/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908720"/>
            <a:ext cx="63367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100" dirty="0" smtClean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Sixth sense is a wearable gestural interface that augments </a:t>
            </a:r>
            <a:r>
              <a:rPr lang="en-IN" sz="2100" dirty="0" smtClean="0">
                <a:ln w="12700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Imprint MT Shadow" pitchFamily="82" charset="0"/>
                <a:cs typeface="Times New Roman" pitchFamily="18" charset="0"/>
              </a:rPr>
              <a:t>the physical world around us with digital information and lets us use natural hand gestures to interact with that information.</a:t>
            </a:r>
          </a:p>
          <a:p>
            <a:endParaRPr lang="en-IN" sz="21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Imprint MT Shadow" pitchFamily="82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Steve </a:t>
            </a:r>
            <a:r>
              <a:rPr lang="en-IN" sz="2100" dirty="0" err="1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mann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 </a:t>
            </a:r>
            <a:r>
              <a:rPr lang="en-IN" sz="2100" dirty="0" smtClean="0">
                <a:ln w="12700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Imprint MT Shadow" pitchFamily="82" charset="0"/>
                <a:cs typeface="Times New Roman" pitchFamily="18" charset="0"/>
              </a:rPr>
              <a:t>is considered as the father                    of Sixth sense 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technology who made           wearable computer in 1990</a:t>
            </a:r>
            <a:r>
              <a:rPr lang="en-IN" sz="21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rint MT Shadow" pitchFamily="82" charset="0"/>
                <a:cs typeface="Times New Roman" pitchFamily="18" charset="0"/>
              </a:rPr>
              <a:t>. </a:t>
            </a:r>
            <a:r>
              <a:rPr lang="en-IN" sz="2100" dirty="0" smtClean="0">
                <a:ln w="12700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Imprint MT Shadow" pitchFamily="82" charset="0"/>
                <a:cs typeface="Times New Roman" pitchFamily="18" charset="0"/>
              </a:rPr>
              <a:t>He             implemented this tech as that                              neck worn technology with a                           camera system.</a:t>
            </a:r>
          </a:p>
          <a:p>
            <a:endParaRPr lang="en-IN" sz="21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Imprint MT Shadow" pitchFamily="82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100" dirty="0">
                <a:ln w="12700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Imprint MT Shadow" pitchFamily="82" charset="0"/>
                <a:cs typeface="Times New Roman" pitchFamily="18" charset="0"/>
              </a:rPr>
              <a:t>Mann originally referred it as 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“Synthetic Synaesthesia of Sixth Sense”</a:t>
            </a:r>
          </a:p>
          <a:p>
            <a:endParaRPr lang="en-IN" sz="2100" dirty="0">
              <a:ln w="12700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latin typeface="Imprint MT Shadow" pitchFamily="82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100" dirty="0">
                <a:ln w="12700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Imprint MT Shadow" pitchFamily="82" charset="0"/>
                <a:cs typeface="Times New Roman" pitchFamily="18" charset="0"/>
              </a:rPr>
              <a:t>Later, his work was carried forwarded by 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PRANAV MISTRY (</a:t>
            </a:r>
            <a:r>
              <a:rPr lang="en-IN" sz="2100" dirty="0" err="1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Ph.D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 student in </a:t>
            </a:r>
            <a:r>
              <a:rPr lang="en-IN" sz="2100" dirty="0" smtClean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MIT    </a:t>
            </a:r>
            <a:r>
              <a:rPr lang="en-IN" sz="2100" dirty="0">
                <a:ln w="12700">
                  <a:noFill/>
                  <a:prstDash val="solid"/>
                </a:ln>
                <a:solidFill>
                  <a:srgbClr val="C00000"/>
                </a:solidFill>
                <a:latin typeface="Imprint MT Shadow" pitchFamily="82" charset="0"/>
                <a:cs typeface="Times New Roman" pitchFamily="18" charset="0"/>
              </a:rPr>
              <a:t>media Lab.)</a:t>
            </a:r>
          </a:p>
        </p:txBody>
      </p:sp>
    </p:spTree>
    <p:extLst>
      <p:ext uri="{BB962C8B-B14F-4D97-AF65-F5344CB8AC3E}">
        <p14:creationId xmlns:p14="http://schemas.microsoft.com/office/powerpoint/2010/main" val="15644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09" y="90498"/>
            <a:ext cx="91450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devices which are used in 6</a:t>
            </a:r>
            <a:r>
              <a:rPr lang="en-US" sz="5400" b="1" u="sng" cap="none" spc="0" baseline="300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5400" b="1" u="sng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sense technology.</a:t>
            </a:r>
            <a:endParaRPr lang="en-US" sz="5400" b="1" u="sng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2636912"/>
            <a:ext cx="3528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Camera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Colored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Marker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Mobile   Component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Mirror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Projector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400" r="100000">
                        <a14:foregroundMark x1="78600" y1="44892" x2="78600" y2="44892"/>
                        <a14:foregroundMark x1="25200" y1="65015" x2="25200" y2="65015"/>
                        <a14:foregroundMark x1="40200" y1="95975" x2="40200" y2="9597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2" r="14779"/>
          <a:stretch/>
        </p:blipFill>
        <p:spPr>
          <a:xfrm>
            <a:off x="3999163" y="1988840"/>
            <a:ext cx="510934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16" r="315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919"/>
          <a:stretch/>
        </p:blipFill>
        <p:spPr>
          <a:xfrm rot="20624694">
            <a:off x="5853040" y="4968173"/>
            <a:ext cx="2021235" cy="1994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278" y="21506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tx2"/>
                </a:solidFill>
              </a:rPr>
              <a:t>Camera:-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278" y="717664"/>
            <a:ext cx="5473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</a:rPr>
              <a:t>Captures an object in view and tracks user’s hand gestures.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</a:rPr>
              <a:t>Sends the data to Smartphone.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</a:rPr>
              <a:t>It acts as a digital eye, connecting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</a:rPr>
              <a:t>You to the world of digital information 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212976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err="1" smtClean="0">
                <a:solidFill>
                  <a:schemeClr val="tx2"/>
                </a:solidFill>
              </a:rPr>
              <a:t>Color</a:t>
            </a:r>
            <a:r>
              <a:rPr lang="en-IN" sz="2800" b="1" u="sng" dirty="0" smtClean="0">
                <a:solidFill>
                  <a:schemeClr val="tx2"/>
                </a:solidFill>
              </a:rPr>
              <a:t> Markers:-</a:t>
            </a:r>
            <a:endParaRPr lang="en-IN" sz="2800" b="1" u="sng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6284"/>
            <a:ext cx="3549774" cy="2292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568" y="486916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323528" y="3970799"/>
            <a:ext cx="60704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It is the tip of the user’s fingers.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Marking the user’s fingers with red ,yellow green  and blue  tape helps the webcam recognize gestures.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The movements and arrangements of these makers are interpreted into gestures  that act as interaction instructions for the projected application interfaces.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5" b="100000" l="63247" r="90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46" r="9460"/>
          <a:stretch/>
        </p:blipFill>
        <p:spPr>
          <a:xfrm rot="20808622">
            <a:off x="7529042" y="3648817"/>
            <a:ext cx="188421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5" y="448322"/>
            <a:ext cx="3362273" cy="1679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657278" y="836712"/>
            <a:ext cx="51631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 the use of the mirror is significant as the projector downwards from the neck.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 A web-enabled smart phone in the user’s pocket processes the video data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Other software searches the web interprets the hand gestures.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4221088"/>
            <a:ext cx="4680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 wed-enabled smart phone in the user’s pocket processes the video data.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Other software searches the web and interprets the hand  gestures.</a:t>
            </a:r>
          </a:p>
          <a:p>
            <a:pPr marL="457200" indent="-457200">
              <a:buFont typeface="Wingdings" pitchFamily="2" charset="2"/>
              <a:buChar char="v"/>
            </a:pP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278" y="21506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tx2"/>
                </a:solidFill>
              </a:rPr>
              <a:t>Mirror:-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tx2"/>
                </a:solidFill>
              </a:rPr>
              <a:t>Smart phone:-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482" y1="88545" x2="77482" y2="88545"/>
                        <a14:foregroundMark x1="66828" y1="87636" x2="66828" y2="87636"/>
                        <a14:foregroundMark x1="86199" y1="86545" x2="86199" y2="86545"/>
                        <a14:foregroundMark x1="59080" y1="87091" x2="59080" y2="87091"/>
                        <a14:foregroundMark x1="71186" y1="88727" x2="71186" y2="88727"/>
                        <a14:foregroundMark x1="71186" y1="88727" x2="71186" y2="88727"/>
                        <a14:foregroundMark x1="74334" y1="88000" x2="74334" y2="88000"/>
                        <a14:foregroundMark x1="69976" y1="91636" x2="69976" y2="91636"/>
                        <a14:foregroundMark x1="81598" y1="88545" x2="81598" y2="88545"/>
                        <a14:foregroundMark x1="13075" y1="62364" x2="13075" y2="62364"/>
                        <a14:foregroundMark x1="11622" y1="53273" x2="11622" y2="53273"/>
                        <a14:foregroundMark x1="9443" y1="51273" x2="9443" y2="51273"/>
                        <a14:foregroundMark x1="9201" y1="49273" x2="9201" y2="49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429000"/>
            <a:ext cx="2202576" cy="29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2104" y="4293096"/>
            <a:ext cx="6624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The projector projects visual information enabling surfaces and physical objects to be used as interface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The project itself contains a battery inside , to power up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 tiny LED projector displays data send from the smart phone on any surface in view – object wall or person.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936" y="331231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solidFill>
                  <a:schemeClr val="tx2"/>
                </a:solidFill>
              </a:rPr>
              <a:t>Projector:-</a:t>
            </a:r>
            <a:endParaRPr lang="en-IN" sz="3200" b="1" u="sng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43" b="6628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04" b="20701"/>
          <a:stretch/>
        </p:blipFill>
        <p:spPr>
          <a:xfrm>
            <a:off x="611560" y="692696"/>
            <a:ext cx="742582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6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52" y="1417171"/>
            <a:ext cx="1823748" cy="15077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868144" y="1484784"/>
            <a:ext cx="1944216" cy="1130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/>
              <a:t>Images</a:t>
            </a:r>
          </a:p>
          <a:p>
            <a:r>
              <a:rPr lang="en-IN" b="1" dirty="0" smtClean="0"/>
              <a:t>Pictures</a:t>
            </a:r>
          </a:p>
          <a:p>
            <a:r>
              <a:rPr lang="en-IN" b="1" dirty="0" smtClean="0"/>
              <a:t>Gestures</a:t>
            </a:r>
            <a:endParaRPr lang="en-IN" b="1" dirty="0"/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4211960" y="2049996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38672" y="-27384"/>
            <a:ext cx="4666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Block Diagra</a:t>
            </a: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23678" y="764704"/>
            <a:ext cx="51548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The working of The sixth sense device</a:t>
            </a:r>
            <a:endParaRPr lang="en-US" sz="2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7624" y="2060848"/>
            <a:ext cx="1560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87624" y="2075656"/>
            <a:ext cx="0" cy="1065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7482" y1="88545" x2="77482" y2="88545"/>
                        <a14:foregroundMark x1="66828" y1="87636" x2="66828" y2="87636"/>
                        <a14:foregroundMark x1="86199" y1="86545" x2="86199" y2="86545"/>
                        <a14:foregroundMark x1="59080" y1="87091" x2="59080" y2="87091"/>
                        <a14:foregroundMark x1="71186" y1="88727" x2="71186" y2="88727"/>
                        <a14:foregroundMark x1="71186" y1="88727" x2="71186" y2="88727"/>
                        <a14:foregroundMark x1="74334" y1="88000" x2="74334" y2="88000"/>
                        <a14:foregroundMark x1="69976" y1="91636" x2="69976" y2="91636"/>
                        <a14:foregroundMark x1="81598" y1="88545" x2="81598" y2="88545"/>
                        <a14:foregroundMark x1="13075" y1="62364" x2="13075" y2="62364"/>
                        <a14:foregroundMark x1="11622" y1="53273" x2="11622" y2="53273"/>
                        <a14:foregroundMark x1="9443" y1="51273" x2="9443" y2="51273"/>
                        <a14:foregroundMark x1="9201" y1="49273" x2="9201" y2="49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1340110" cy="14895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143" b="6628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04" b="20701"/>
          <a:stretch/>
        </p:blipFill>
        <p:spPr>
          <a:xfrm>
            <a:off x="-873190" y="4797152"/>
            <a:ext cx="4566336" cy="153868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231888" y="4414543"/>
            <a:ext cx="0" cy="765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35" y="5081677"/>
            <a:ext cx="1908212" cy="1318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Straight Arrow Connector 6"/>
          <p:cNvCxnSpPr/>
          <p:nvPr/>
        </p:nvCxnSpPr>
        <p:spPr>
          <a:xfrm>
            <a:off x="1409978" y="5931169"/>
            <a:ext cx="19515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139573" y="5017634"/>
            <a:ext cx="1960819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Info  on  </a:t>
            </a:r>
          </a:p>
          <a:p>
            <a:pPr algn="ctr"/>
            <a:r>
              <a:rPr lang="en-IN" dirty="0" smtClean="0"/>
              <a:t>Surface </a:t>
            </a:r>
          </a:p>
          <a:p>
            <a:pPr algn="ctr"/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040052" y="5931169"/>
            <a:ext cx="10995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3276" y="116632"/>
            <a:ext cx="35974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300" dirty="0" smtClean="0">
                <a:ln w="11430" cmpd="sng">
                  <a:noFill/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In life Usage</a:t>
            </a:r>
            <a:endParaRPr lang="en-US" sz="4400" u="sng" cap="none" spc="300" dirty="0">
              <a:ln w="11430" cmpd="sng">
                <a:noFill/>
                <a:prstDash val="solid"/>
                <a:miter lim="800000"/>
              </a:ln>
              <a:solidFill>
                <a:schemeClr val="tx2">
                  <a:lumMod val="75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99" y="1100530"/>
            <a:ext cx="2476500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19" y="4221088"/>
            <a:ext cx="2466975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1088"/>
            <a:ext cx="2736304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4" y="1101452"/>
            <a:ext cx="2466975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79512" y="2946664"/>
            <a:ext cx="38382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Making call with virtual keypad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4236" y="2946664"/>
            <a:ext cx="38382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See 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504" y="6075293"/>
            <a:ext cx="38382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Multimedia access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26244" y="6021288"/>
            <a:ext cx="38382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Calling up Maps</a:t>
            </a:r>
          </a:p>
        </p:txBody>
      </p:sp>
    </p:spTree>
    <p:extLst>
      <p:ext uri="{BB962C8B-B14F-4D97-AF65-F5344CB8AC3E}">
        <p14:creationId xmlns:p14="http://schemas.microsoft.com/office/powerpoint/2010/main" val="6768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562</Words>
  <Application>Microsoft Office PowerPoint</Application>
  <PresentationFormat>On-screen Show (4:3)</PresentationFormat>
  <Paragraphs>71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Vikash kumar Arya</dc:creator>
  <cp:lastModifiedBy>Vikash kumar Arya</cp:lastModifiedBy>
  <cp:revision>44</cp:revision>
  <dcterms:created xsi:type="dcterms:W3CDTF">2022-09-11T03:23:51Z</dcterms:created>
  <dcterms:modified xsi:type="dcterms:W3CDTF">2022-09-13T09:05:32Z</dcterms:modified>
</cp:coreProperties>
</file>